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6" r:id="rId8"/>
    <p:sldId id="261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3912" userDrawn="1">
          <p15:clr>
            <a:srgbClr val="A4A3A4"/>
          </p15:clr>
        </p15:guide>
        <p15:guide id="4" pos="7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94660"/>
  </p:normalViewPr>
  <p:slideViewPr>
    <p:cSldViewPr snapToGrid="0" showGuides="1">
      <p:cViewPr varScale="1">
        <p:scale>
          <a:sx n="41" d="100"/>
          <a:sy n="41" d="100"/>
        </p:scale>
        <p:origin x="34" y="941"/>
      </p:cViewPr>
      <p:guideLst>
        <p:guide orient="horz" pos="384"/>
        <p:guide pos="384"/>
        <p:guide orient="horz" pos="3912"/>
        <p:guide pos="7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152" cy="7315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E4423-E47B-908F-B5B2-83C8C6F8B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DB0BB4-6D77-5676-C2F9-A2F41D4A2B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452AD-FB24-E5DE-110A-C847BCF8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F0DAD-3881-4CAB-8C2E-FA774F19A559}" type="datetimeFigureOut">
              <a:rPr lang="en-US" smtClean="0"/>
              <a:t>04-Oct-25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E07FE-F864-3C7B-BD40-B2E7B2D0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3522E3-2507-34D6-F332-10AE79802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B27A-4647-41C2-BCE0-34BA275BB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32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FBB1A-2303-F848-37E2-84BCDE9B4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3F801-8972-A982-55F5-F264C9E043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DB416-3582-C301-C04C-7829C8AAE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F0DAD-3881-4CAB-8C2E-FA774F19A559}" type="datetimeFigureOut">
              <a:rPr lang="en-US" smtClean="0"/>
              <a:t>04-Oct-25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F3B6C-1202-BD12-1025-EB7A7AE57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7DD26-452C-73FD-FEDD-43473FA6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B27A-4647-41C2-BCE0-34BA275BB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20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C9876-7011-59BE-D36B-E1E1DDE8C2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939B8-DB09-47B6-E126-A043085DB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4A677-85D1-2BD6-2F27-86736F8CB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F0DAD-3881-4CAB-8C2E-FA774F19A559}" type="datetimeFigureOut">
              <a:rPr lang="en-US" smtClean="0"/>
              <a:t>04-Oct-25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879D2-87ED-EFAB-710F-AF47CB7A1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76B11-550D-D858-F117-A5892AF6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B27A-4647-41C2-BCE0-34BA275BB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3EF60-D45F-9B45-6633-B7E65030B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E29B5-FB72-67F3-1BBF-B9F367F87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D9B14-3679-8C7A-C21B-5057CF6FA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F0DAD-3881-4CAB-8C2E-FA774F19A559}" type="datetimeFigureOut">
              <a:rPr lang="en-US" smtClean="0"/>
              <a:t>04-Oct-25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A9E15-F355-2371-49A7-80C0EB450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052F-FA34-9469-C680-4E34C09FF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B27A-4647-41C2-BCE0-34BA275BB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36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0F622-7A4D-7EC0-3CF0-A0C88B22E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9A618-1835-8C3A-FC00-D9A5F63A0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1D931-7135-D629-EF80-B45402F74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F0DAD-3881-4CAB-8C2E-FA774F19A559}" type="datetimeFigureOut">
              <a:rPr lang="en-US" smtClean="0"/>
              <a:t>04-Oct-25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2FFC1-ADEA-F990-50FA-14A980031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AC4D1-930F-090F-0796-F880F576F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B27A-4647-41C2-BCE0-34BA275BB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34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5449-1FBF-7257-9F21-BA8457BB4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55E1B-8A5D-7D72-CC2C-C850EF1B2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B6226-B90E-038C-A9C9-250BF12B4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9FFD8-B0CA-BAE9-5084-4FA36B798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F0DAD-3881-4CAB-8C2E-FA774F19A559}" type="datetimeFigureOut">
              <a:rPr lang="en-US" smtClean="0"/>
              <a:t>04-Oct-25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D308E-6F61-C0DD-B213-9F9226A9D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4C97B-45AF-C263-E6AC-E3824D36B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B27A-4647-41C2-BCE0-34BA275BB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487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9D92D-2112-B83A-A0EC-77003D28C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9155F-D1AD-CEE3-B60F-C61D3881B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06A40-5703-7087-8F10-8D857B71A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EE7E9F-1586-8888-7E49-1482DFD87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6AAEB-4D97-FF84-68B0-68489DFFB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4C1D66-CD34-D37C-0378-92D5C6119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F0DAD-3881-4CAB-8C2E-FA774F19A559}" type="datetimeFigureOut">
              <a:rPr lang="en-US" smtClean="0"/>
              <a:t>04-Oct-25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429526-E127-FA58-C490-A5E109C7B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A4CCBF-50EC-D005-27EE-45847A766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B27A-4647-41C2-BCE0-34BA275BB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39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74847-3CF8-E41C-1DCA-8EEBFECCA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FC016-A2BF-67CD-AED2-5B23F942D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F0DAD-3881-4CAB-8C2E-FA774F19A559}" type="datetimeFigureOut">
              <a:rPr lang="en-US" smtClean="0"/>
              <a:t>04-Oct-25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AF3589-BE26-7C40-06E0-CCA78994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A93234-1613-7598-C842-90C8E5577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B27A-4647-41C2-BCE0-34BA275BB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31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46953D-4413-FDCC-2D54-389058748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F0DAD-3881-4CAB-8C2E-FA774F19A559}" type="datetimeFigureOut">
              <a:rPr lang="en-US" smtClean="0"/>
              <a:t>04-Oct-25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BBCFA0-3D2F-1412-C1F2-29A9711BC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9F440-502B-A4F2-6D1F-1B77DAF9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B27A-4647-41C2-BCE0-34BA275BB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2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65EC5-EC9F-4173-B134-83D9B4F8E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B7302-CF25-2EF1-E04F-D77218BB3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B89DC-5AE2-9362-535A-07E0B3571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2A7D68-C955-C8D8-EE25-7103FC829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F0DAD-3881-4CAB-8C2E-FA774F19A559}" type="datetimeFigureOut">
              <a:rPr lang="en-US" smtClean="0"/>
              <a:t>04-Oct-25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45A9A1-B01F-6EF9-4A85-2B8AF5A32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F41D7-630F-AF76-26EB-D1274690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B27A-4647-41C2-BCE0-34BA275BB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50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02347-7936-635F-7274-879266B4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D38A4B-A221-C9E3-D96E-47AF97BDB1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1067B-E095-9BBB-6437-3797E2331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ED021-DD18-41FC-7E60-08CD3C25A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F0DAD-3881-4CAB-8C2E-FA774F19A559}" type="datetimeFigureOut">
              <a:rPr lang="en-US" smtClean="0"/>
              <a:t>04-Oct-25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5E091E-15EF-F928-47BD-49B93F462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F54F1-233F-7A38-1FC6-E9673DCC6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9B27A-4647-41C2-BCE0-34BA275BB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27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CCC798-86EC-623D-D2B0-5C85A4845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A96AC-20A9-BC04-4AE4-30A221D00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2EA88-E7CA-467C-03E6-14A9D7B7E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EF0DAD-3881-4CAB-8C2E-FA774F19A559}" type="datetimeFigureOut">
              <a:rPr lang="en-US" smtClean="0"/>
              <a:t>04-Oct-25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9D912-F001-8578-7D68-E6AB9FB65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A801A-77B6-2F7D-6565-01DC26823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29B27A-4647-41C2-BCE0-34BA275BB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5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rain&#10;&#10;AI-generated content may be incorrect.">
            <a:extLst>
              <a:ext uri="{FF2B5EF4-FFF2-40B4-BE49-F238E27FC236}">
                <a16:creationId xmlns:a16="http://schemas.microsoft.com/office/drawing/2014/main" id="{F7AC4A53-8ECD-74AE-4C17-7237186B3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 descr="A person in a black shirt&#10;&#10;AI-generated content may be incorrect.">
            <a:extLst>
              <a:ext uri="{FF2B5EF4-FFF2-40B4-BE49-F238E27FC236}">
                <a16:creationId xmlns:a16="http://schemas.microsoft.com/office/drawing/2014/main" id="{602990DF-F6F7-1146-8E89-CC18D94DE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2599732" cy="1026894"/>
          </a:xfrm>
          <a:prstGeom prst="rect">
            <a:avLst/>
          </a:prstGeom>
        </p:spPr>
      </p:pic>
      <p:pic>
        <p:nvPicPr>
          <p:cNvPr id="10" name="Picture 9" descr="A group of people standing in a line&#10;&#10;AI-generated content may be incorrect.">
            <a:extLst>
              <a:ext uri="{FF2B5EF4-FFF2-40B4-BE49-F238E27FC236}">
                <a16:creationId xmlns:a16="http://schemas.microsoft.com/office/drawing/2014/main" id="{65F868A5-8324-9487-6CFD-4C3629CC3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6" r="8943"/>
          <a:stretch>
            <a:fillRect/>
          </a:stretch>
        </p:blipFill>
        <p:spPr>
          <a:xfrm rot="5400000">
            <a:off x="5638799" y="304801"/>
            <a:ext cx="6858000" cy="6248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559E30-0BC8-BE2B-5E15-6E99FC793F9F}"/>
              </a:ext>
            </a:extLst>
          </p:cNvPr>
          <p:cNvSpPr txBox="1"/>
          <p:nvPr/>
        </p:nvSpPr>
        <p:spPr>
          <a:xfrm>
            <a:off x="609601" y="1985088"/>
            <a:ext cx="443345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chemeClr val="bg1"/>
                </a:solidFill>
              </a:rPr>
              <a:t>Az SfN Hungary Alakuló Konferenciája </a:t>
            </a:r>
            <a:r>
              <a:rPr lang="hu-HU" sz="2400" dirty="0">
                <a:solidFill>
                  <a:schemeClr val="bg1"/>
                </a:solidFill>
              </a:rPr>
              <a:t>(2025. 09.30.- 2025. 10. 01) 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hu-HU" sz="2400" dirty="0">
                <a:solidFill>
                  <a:schemeClr val="bg1"/>
                </a:solidFill>
              </a:rPr>
              <a:t>egy a magyar idegtudományi közösség számára tartott találkozó volt, amely hazai és nemzetközi kutatók, oktatók és hallgatók együttműködését, valamint a fiatal kutatók szakmai fejlődését szolgálta. 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438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F80BD-8A90-8F66-555B-550C124E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rain&#10;&#10;AI-generated content may be incorrect.">
            <a:extLst>
              <a:ext uri="{FF2B5EF4-FFF2-40B4-BE49-F238E27FC236}">
                <a16:creationId xmlns:a16="http://schemas.microsoft.com/office/drawing/2014/main" id="{733CF147-5F88-F469-9B9B-3454796F6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6C9E41-1E6A-1FB8-9919-6F44C7CF9DBF}"/>
              </a:ext>
            </a:extLst>
          </p:cNvPr>
          <p:cNvSpPr txBox="1"/>
          <p:nvPr/>
        </p:nvSpPr>
        <p:spPr>
          <a:xfrm>
            <a:off x="3657600" y="581891"/>
            <a:ext cx="7962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</a:rPr>
              <a:t>A rendezvényen 292 résztvevő vett részt, </a:t>
            </a:r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hu-HU" sz="2000" dirty="0">
                <a:solidFill>
                  <a:schemeClr val="bg1"/>
                </a:solidFill>
              </a:rPr>
              <a:t>11 hazai intézményből (SE, PTE, ELTE, SZTE, BME, PPKE, DE, Óbuda, Hun-</a:t>
            </a:r>
            <a:r>
              <a:rPr lang="hu-HU" sz="2000" dirty="0" err="1">
                <a:solidFill>
                  <a:schemeClr val="bg1"/>
                </a:solidFill>
              </a:rPr>
              <a:t>Ren</a:t>
            </a:r>
            <a:r>
              <a:rPr lang="hu-HU" sz="2000" dirty="0">
                <a:solidFill>
                  <a:schemeClr val="bg1"/>
                </a:solidFill>
              </a:rPr>
              <a:t> KOKI, Hun-</a:t>
            </a:r>
            <a:r>
              <a:rPr lang="hu-HU" sz="2000" dirty="0" err="1">
                <a:solidFill>
                  <a:schemeClr val="bg1"/>
                </a:solidFill>
              </a:rPr>
              <a:t>Ren</a:t>
            </a:r>
            <a:r>
              <a:rPr lang="hu-HU" sz="2000" dirty="0">
                <a:solidFill>
                  <a:schemeClr val="bg1"/>
                </a:solidFill>
              </a:rPr>
              <a:t> Wigner, Hun-</a:t>
            </a:r>
            <a:r>
              <a:rPr lang="hu-HU" sz="2000" dirty="0" err="1">
                <a:solidFill>
                  <a:schemeClr val="bg1"/>
                </a:solidFill>
              </a:rPr>
              <a:t>Ren</a:t>
            </a:r>
            <a:r>
              <a:rPr lang="hu-HU" sz="2000" dirty="0">
                <a:solidFill>
                  <a:schemeClr val="bg1"/>
                </a:solidFill>
              </a:rPr>
              <a:t> TTK) és </a:t>
            </a:r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hu-HU" sz="2000" dirty="0">
                <a:solidFill>
                  <a:schemeClr val="bg1"/>
                </a:solidFill>
              </a:rPr>
              <a:t>6 nemzetközi tudományos központból (NIH-NIMH, BCH, HMS, MGH, UNIL, IOB).</a:t>
            </a:r>
          </a:p>
          <a:p>
            <a:endParaRPr lang="hu-HU" sz="2000" dirty="0">
              <a:solidFill>
                <a:schemeClr val="bg1"/>
              </a:solidFill>
            </a:endParaRPr>
          </a:p>
        </p:txBody>
      </p:sp>
      <p:pic>
        <p:nvPicPr>
          <p:cNvPr id="3" name="Picture 2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94F1DAF8-7819-86D2-2AE9-6FC53DEB7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23" b="11078"/>
          <a:stretch>
            <a:fillRect/>
          </a:stretch>
        </p:blipFill>
        <p:spPr>
          <a:xfrm>
            <a:off x="-4466" y="3020291"/>
            <a:ext cx="12196466" cy="3837710"/>
          </a:xfrm>
          <a:prstGeom prst="rect">
            <a:avLst/>
          </a:prstGeom>
        </p:spPr>
      </p:pic>
      <p:pic>
        <p:nvPicPr>
          <p:cNvPr id="8" name="Picture 7" descr="A person in a black shirt&#10;&#10;AI-generated content may be incorrect.">
            <a:extLst>
              <a:ext uri="{FF2B5EF4-FFF2-40B4-BE49-F238E27FC236}">
                <a16:creationId xmlns:a16="http://schemas.microsoft.com/office/drawing/2014/main" id="{7C742601-0E9C-E91F-3061-973C5A408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2599732" cy="102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52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DC58B-70B4-123F-A49F-25F8DD43E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rain&#10;&#10;AI-generated content may be incorrect.">
            <a:extLst>
              <a:ext uri="{FF2B5EF4-FFF2-40B4-BE49-F238E27FC236}">
                <a16:creationId xmlns:a16="http://schemas.microsoft.com/office/drawing/2014/main" id="{D21A2AEA-8224-55A3-DC81-68CD73B8E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 descr="A person in a black shirt&#10;&#10;AI-generated content may be incorrect.">
            <a:extLst>
              <a:ext uri="{FF2B5EF4-FFF2-40B4-BE49-F238E27FC236}">
                <a16:creationId xmlns:a16="http://schemas.microsoft.com/office/drawing/2014/main" id="{47F7DF5F-E096-CD2F-D3A4-D92A4F28B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2599732" cy="1026894"/>
          </a:xfrm>
          <a:prstGeom prst="rect">
            <a:avLst/>
          </a:prstGeom>
        </p:spPr>
      </p:pic>
      <p:pic>
        <p:nvPicPr>
          <p:cNvPr id="3" name="Picture 2" descr="Two people smiling&#10;&#10;AI-generated content may be incorrect.">
            <a:extLst>
              <a:ext uri="{FF2B5EF4-FFF2-40B4-BE49-F238E27FC236}">
                <a16:creationId xmlns:a16="http://schemas.microsoft.com/office/drawing/2014/main" id="{52930429-9518-13A0-F4C4-A0F4E0990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7000" y="1149927"/>
            <a:ext cx="6858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602DC9-D487-73C2-8555-653BD613C7FE}"/>
              </a:ext>
            </a:extLst>
          </p:cNvPr>
          <p:cNvSpPr txBox="1"/>
          <p:nvPr/>
        </p:nvSpPr>
        <p:spPr>
          <a:xfrm>
            <a:off x="609600" y="1985089"/>
            <a:ext cx="5943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Meghívottként egy-egy rövid ismeretterjesztő és egy-egy hosszabb tudományos előadást tartott két meghívott előadónk:</a:t>
            </a:r>
            <a:endParaRPr lang="en-GB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Prof. Christopher A. </a:t>
            </a:r>
            <a:r>
              <a:rPr lang="hu-HU" dirty="0" err="1">
                <a:solidFill>
                  <a:schemeClr val="bg1"/>
                </a:solidFill>
              </a:rPr>
              <a:t>Walsh</a:t>
            </a:r>
            <a:r>
              <a:rPr lang="hu-HU" dirty="0">
                <a:solidFill>
                  <a:schemeClr val="bg1"/>
                </a:solidFill>
              </a:rPr>
              <a:t> (</a:t>
            </a:r>
            <a:r>
              <a:rPr lang="hu-HU" dirty="0" err="1">
                <a:solidFill>
                  <a:schemeClr val="bg1"/>
                </a:solidFill>
              </a:rPr>
              <a:t>Division</a:t>
            </a:r>
            <a:r>
              <a:rPr lang="hu-HU" dirty="0">
                <a:solidFill>
                  <a:schemeClr val="bg1"/>
                </a:solidFill>
              </a:rPr>
              <a:t> of </a:t>
            </a:r>
            <a:r>
              <a:rPr lang="hu-HU" dirty="0" err="1">
                <a:solidFill>
                  <a:schemeClr val="bg1"/>
                </a:solidFill>
              </a:rPr>
              <a:t>Genetics</a:t>
            </a:r>
            <a:r>
              <a:rPr lang="hu-HU" dirty="0">
                <a:solidFill>
                  <a:schemeClr val="bg1"/>
                </a:solidFill>
              </a:rPr>
              <a:t> and </a:t>
            </a:r>
            <a:r>
              <a:rPr lang="hu-HU" dirty="0" err="1">
                <a:solidFill>
                  <a:schemeClr val="bg1"/>
                </a:solidFill>
              </a:rPr>
              <a:t>Genomics</a:t>
            </a:r>
            <a:r>
              <a:rPr lang="hu-HU" dirty="0">
                <a:solidFill>
                  <a:schemeClr val="bg1"/>
                </a:solidFill>
              </a:rPr>
              <a:t>, Boston </a:t>
            </a:r>
            <a:r>
              <a:rPr lang="hu-HU" dirty="0" err="1">
                <a:solidFill>
                  <a:schemeClr val="bg1"/>
                </a:solidFill>
              </a:rPr>
              <a:t>Children’s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Hospital</a:t>
            </a:r>
            <a:r>
              <a:rPr lang="hu-HU" dirty="0">
                <a:solidFill>
                  <a:schemeClr val="bg1"/>
                </a:solidFill>
              </a:rPr>
              <a:t>, Harvard </a:t>
            </a:r>
            <a:r>
              <a:rPr lang="hu-HU" dirty="0" err="1">
                <a:solidFill>
                  <a:schemeClr val="bg1"/>
                </a:solidFill>
              </a:rPr>
              <a:t>Medical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School</a:t>
            </a:r>
            <a:r>
              <a:rPr lang="hu-HU" dirty="0">
                <a:solidFill>
                  <a:schemeClr val="bg1"/>
                </a:solidFill>
              </a:rPr>
              <a:t>; Gruber- és </a:t>
            </a:r>
            <a:r>
              <a:rPr lang="hu-HU" dirty="0" err="1">
                <a:solidFill>
                  <a:schemeClr val="bg1"/>
                </a:solidFill>
              </a:rPr>
              <a:t>Kavli</a:t>
            </a:r>
            <a:r>
              <a:rPr lang="hu-HU" dirty="0">
                <a:solidFill>
                  <a:schemeClr val="bg1"/>
                </a:solidFill>
              </a:rPr>
              <a:t>-díjas idegtudós, 2021 és 2022)</a:t>
            </a:r>
            <a:endParaRPr lang="en-GB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02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F9906-C4D8-CAF0-FDE6-A2C2DD61A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rain&#10;&#10;AI-generated content may be incorrect.">
            <a:extLst>
              <a:ext uri="{FF2B5EF4-FFF2-40B4-BE49-F238E27FC236}">
                <a16:creationId xmlns:a16="http://schemas.microsoft.com/office/drawing/2014/main" id="{D7C592D0-060F-7281-704D-800C54963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 descr="A person in a black shirt&#10;&#10;AI-generated content may be incorrect.">
            <a:extLst>
              <a:ext uri="{FF2B5EF4-FFF2-40B4-BE49-F238E27FC236}">
                <a16:creationId xmlns:a16="http://schemas.microsoft.com/office/drawing/2014/main" id="{2DA5BB44-702D-50BC-4CD5-2BA54728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2599732" cy="10268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BC0306-03D6-FF95-0E81-B64C5F6AEF64}"/>
              </a:ext>
            </a:extLst>
          </p:cNvPr>
          <p:cNvSpPr txBox="1"/>
          <p:nvPr/>
        </p:nvSpPr>
        <p:spPr>
          <a:xfrm>
            <a:off x="609600" y="1985089"/>
            <a:ext cx="5943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Meghívottként egy-egy rövid ismeretterjesztő és egy-egy hosszabb tudományos előadást tartott két meghívott előadónk: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Prof. Christopher A.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Walsh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(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Division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of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Genetics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Genomics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, Boston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Children’s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Hospital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, Harvard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Medical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School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; Gruber- és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Kavli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-díjas idegtudós, 2021 és 2022)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Prof. Susan </a:t>
            </a:r>
            <a:r>
              <a:rPr lang="hu-HU" dirty="0" err="1">
                <a:solidFill>
                  <a:schemeClr val="bg1"/>
                </a:solidFill>
              </a:rPr>
              <a:t>Amara</a:t>
            </a:r>
            <a:r>
              <a:rPr lang="hu-HU" dirty="0">
                <a:solidFill>
                  <a:schemeClr val="bg1"/>
                </a:solidFill>
              </a:rPr>
              <a:t> (</a:t>
            </a:r>
            <a:r>
              <a:rPr lang="hu-HU" dirty="0" err="1">
                <a:solidFill>
                  <a:schemeClr val="bg1"/>
                </a:solidFill>
              </a:rPr>
              <a:t>Scientific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Director</a:t>
            </a:r>
            <a:r>
              <a:rPr lang="hu-HU" dirty="0">
                <a:solidFill>
                  <a:schemeClr val="bg1"/>
                </a:solidFill>
              </a:rPr>
              <a:t>, National Institute of </a:t>
            </a:r>
            <a:r>
              <a:rPr lang="hu-HU" dirty="0" err="1">
                <a:solidFill>
                  <a:schemeClr val="bg1"/>
                </a:solidFill>
              </a:rPr>
              <a:t>Mental</a:t>
            </a:r>
            <a:r>
              <a:rPr lang="hu-HU" dirty="0">
                <a:solidFill>
                  <a:schemeClr val="bg1"/>
                </a:solidFill>
              </a:rPr>
              <a:t> Health, NIH; az SfN korábbi elnöke)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A múzeumban a Caroline </a:t>
            </a:r>
            <a:r>
              <a:rPr lang="hu-HU" dirty="0" err="1">
                <a:solidFill>
                  <a:schemeClr val="bg1"/>
                </a:solidFill>
              </a:rPr>
              <a:t>Savage</a:t>
            </a:r>
            <a:r>
              <a:rPr lang="hu-HU" dirty="0">
                <a:solidFill>
                  <a:schemeClr val="bg1"/>
                </a:solidFill>
              </a:rPr>
              <a:t> USA nagykövetség vezető-helyettes asszony tartott üdvözlő beszédet.</a:t>
            </a:r>
            <a:endParaRPr lang="en-US" dirty="0">
              <a:solidFill>
                <a:schemeClr val="bg1"/>
              </a:solidFill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7" name="Picture 6" descr="A person in a blue shirt&#10;&#10;AI-generated content may be incorrect.">
            <a:extLst>
              <a:ext uri="{FF2B5EF4-FFF2-40B4-BE49-F238E27FC236}">
                <a16:creationId xmlns:a16="http://schemas.microsoft.com/office/drawing/2014/main" id="{492CDE25-5920-0DAC-5497-53A6E6A32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067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2E0C7-087A-523E-22BF-A9479BA0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rain&#10;&#10;AI-generated content may be incorrect.">
            <a:extLst>
              <a:ext uri="{FF2B5EF4-FFF2-40B4-BE49-F238E27FC236}">
                <a16:creationId xmlns:a16="http://schemas.microsoft.com/office/drawing/2014/main" id="{5ADFBA7A-7C37-23A8-F2C5-A445DDC44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 descr="A person in a black shirt&#10;&#10;AI-generated content may be incorrect.">
            <a:extLst>
              <a:ext uri="{FF2B5EF4-FFF2-40B4-BE49-F238E27FC236}">
                <a16:creationId xmlns:a16="http://schemas.microsoft.com/office/drawing/2014/main" id="{3B71BCD8-2687-3A6B-95A9-95FC68E0D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2599732" cy="10268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E2B0D4-0C48-A04F-4DA9-42C3159CA357}"/>
              </a:ext>
            </a:extLst>
          </p:cNvPr>
          <p:cNvSpPr txBox="1"/>
          <p:nvPr/>
        </p:nvSpPr>
        <p:spPr>
          <a:xfrm>
            <a:off x="609600" y="1985088"/>
            <a:ext cx="3962399" cy="4225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 tudományos program keretében 21 előadás hangzott el (a nyitó és záró szekciók nélkül), amelyek lefedték a rendszer-, kognitív, immun-, genetikai, farmakológiai, </a:t>
            </a:r>
            <a:r>
              <a:rPr lang="hu-HU" dirty="0" err="1">
                <a:solidFill>
                  <a:schemeClr val="bg1"/>
                </a:solidFill>
              </a:rPr>
              <a:t>komputációs</a:t>
            </a:r>
            <a:r>
              <a:rPr lang="hu-HU" dirty="0">
                <a:solidFill>
                  <a:schemeClr val="bg1"/>
                </a:solidFill>
              </a:rPr>
              <a:t>, vizuális, klinikai és kémiai idegtudomány területeit. Az MTA doktorai közül 7 fő járult hozzá a programhoz (5 előadásban, 2 workshopban).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A gyakorlati tudásátadást 17 workshop szolgálta, 263 résztvevővel, míg a poszterszekcióban 18 kutatási poszter került bemutatásra.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3" name="Picture 2" descr="A group of people sitting in chairs in a room&#10;&#10;AI-generated content may be incorrect.">
            <a:extLst>
              <a:ext uri="{FF2B5EF4-FFF2-40B4-BE49-F238E27FC236}">
                <a16:creationId xmlns:a16="http://schemas.microsoft.com/office/drawing/2014/main" id="{D4E59F1A-2800-FE48-B3B3-0BA0FD916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4" b="22231"/>
          <a:stretch>
            <a:fillRect/>
          </a:stretch>
        </p:blipFill>
        <p:spPr>
          <a:xfrm>
            <a:off x="4799865" y="4585855"/>
            <a:ext cx="7386059" cy="2272145"/>
          </a:xfrm>
          <a:prstGeom prst="rect">
            <a:avLst/>
          </a:prstGeom>
        </p:spPr>
      </p:pic>
      <p:pic>
        <p:nvPicPr>
          <p:cNvPr id="6" name="Picture 5" descr="A group of people sitting in a lecture hall&#10;&#10;AI-generated content may be incorrect.">
            <a:extLst>
              <a:ext uri="{FF2B5EF4-FFF2-40B4-BE49-F238E27FC236}">
                <a16:creationId xmlns:a16="http://schemas.microsoft.com/office/drawing/2014/main" id="{FECBFEC7-76FA-8049-681E-17BEAF00BD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3" t="28198" r="5969" b="4333"/>
          <a:stretch>
            <a:fillRect/>
          </a:stretch>
        </p:blipFill>
        <p:spPr>
          <a:xfrm>
            <a:off x="4799865" y="0"/>
            <a:ext cx="7392135" cy="44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4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C4272-DF9C-B24E-FE80-B991813798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rain&#10;&#10;AI-generated content may be incorrect.">
            <a:extLst>
              <a:ext uri="{FF2B5EF4-FFF2-40B4-BE49-F238E27FC236}">
                <a16:creationId xmlns:a16="http://schemas.microsoft.com/office/drawing/2014/main" id="{15C00060-5B3B-D419-721F-86C6BDCA4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 descr="A person in a black shirt&#10;&#10;AI-generated content may be incorrect.">
            <a:extLst>
              <a:ext uri="{FF2B5EF4-FFF2-40B4-BE49-F238E27FC236}">
                <a16:creationId xmlns:a16="http://schemas.microsoft.com/office/drawing/2014/main" id="{2806793C-94E6-9551-AAB9-8FF2834AB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2599732" cy="10268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9D9E03-10EB-86F8-AFAC-1C2B374A06E3}"/>
              </a:ext>
            </a:extLst>
          </p:cNvPr>
          <p:cNvSpPr txBox="1"/>
          <p:nvPr/>
        </p:nvSpPr>
        <p:spPr>
          <a:xfrm>
            <a:off x="609600" y="1985089"/>
            <a:ext cx="49460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 tudomány és művészet kapcsolatát 4 művészeti gyűjtemény és 1 kiállítás képviselte. 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A bemutatott anyagok között szerepeltek 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hu-HU" dirty="0" err="1">
                <a:solidFill>
                  <a:schemeClr val="bg1"/>
                </a:solidFill>
              </a:rPr>
              <a:t>Georgie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Kapala</a:t>
            </a:r>
            <a:r>
              <a:rPr lang="hu-HU" dirty="0">
                <a:solidFill>
                  <a:schemeClr val="bg1"/>
                </a:solidFill>
              </a:rPr>
              <a:t> textilei, 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Prof. Dóra </a:t>
            </a:r>
            <a:r>
              <a:rPr lang="hu-HU" dirty="0" err="1">
                <a:solidFill>
                  <a:schemeClr val="bg1"/>
                </a:solidFill>
              </a:rPr>
              <a:t>Reglődi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neuroanatómiai</a:t>
            </a:r>
            <a:r>
              <a:rPr lang="hu-HU" dirty="0">
                <a:solidFill>
                  <a:schemeClr val="bg1"/>
                </a:solidFill>
              </a:rPr>
              <a:t> gyűjteménye, Karina Horgas agyábrázolásai, 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valamint hallgatói agyagalkotások.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 descr="A table with artwork on it&#10;&#10;AI-generated content may be incorrect.">
            <a:extLst>
              <a:ext uri="{FF2B5EF4-FFF2-40B4-BE49-F238E27FC236}">
                <a16:creationId xmlns:a16="http://schemas.microsoft.com/office/drawing/2014/main" id="{F3D57532-C977-DA0B-138F-8A66DB248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9" t="5253" b="37891"/>
          <a:stretch>
            <a:fillRect/>
          </a:stretch>
        </p:blipFill>
        <p:spPr>
          <a:xfrm>
            <a:off x="8077200" y="0"/>
            <a:ext cx="4114800" cy="4447309"/>
          </a:xfrm>
          <a:prstGeom prst="rect">
            <a:avLst/>
          </a:prstGeom>
        </p:spPr>
      </p:pic>
      <p:pic>
        <p:nvPicPr>
          <p:cNvPr id="9" name="Picture 8" descr="A wall with pictures on it&#10;&#10;AI-generated content may be incorrect.">
            <a:extLst>
              <a:ext uri="{FF2B5EF4-FFF2-40B4-BE49-F238E27FC236}">
                <a16:creationId xmlns:a16="http://schemas.microsoft.com/office/drawing/2014/main" id="{5D975EE3-38FB-8B04-BD13-70F0C5AF9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2" b="35770"/>
          <a:stretch>
            <a:fillRect/>
          </a:stretch>
        </p:blipFill>
        <p:spPr>
          <a:xfrm>
            <a:off x="5985164" y="4627418"/>
            <a:ext cx="6211302" cy="2230582"/>
          </a:xfrm>
          <a:prstGeom prst="rect">
            <a:avLst/>
          </a:prstGeom>
        </p:spPr>
      </p:pic>
      <p:pic>
        <p:nvPicPr>
          <p:cNvPr id="12" name="Picture 11" descr="Several art pieces on display&#10;&#10;AI-generated content may be incorrect.">
            <a:extLst>
              <a:ext uri="{FF2B5EF4-FFF2-40B4-BE49-F238E27FC236}">
                <a16:creationId xmlns:a16="http://schemas.microsoft.com/office/drawing/2014/main" id="{99EAF236-3FBB-BA97-2B9C-0C60D0096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r="44074"/>
          <a:stretch>
            <a:fillRect/>
          </a:stretch>
        </p:blipFill>
        <p:spPr>
          <a:xfrm>
            <a:off x="5985164" y="0"/>
            <a:ext cx="1871961" cy="44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05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E8438-3834-35BF-4ADB-DBD876F5E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rain&#10;&#10;AI-generated content may be incorrect.">
            <a:extLst>
              <a:ext uri="{FF2B5EF4-FFF2-40B4-BE49-F238E27FC236}">
                <a16:creationId xmlns:a16="http://schemas.microsoft.com/office/drawing/2014/main" id="{BADB0374-635F-500D-A5D3-EC31FCCE1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 descr="A person in a black shirt&#10;&#10;AI-generated content may be incorrect.">
            <a:extLst>
              <a:ext uri="{FF2B5EF4-FFF2-40B4-BE49-F238E27FC236}">
                <a16:creationId xmlns:a16="http://schemas.microsoft.com/office/drawing/2014/main" id="{070C0D6B-FF81-D34D-17D5-A4E6C9234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2599732" cy="10268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A47FC0-17D3-DCC4-D30C-C3F2000C7CD4}"/>
              </a:ext>
            </a:extLst>
          </p:cNvPr>
          <p:cNvSpPr txBox="1"/>
          <p:nvPr/>
        </p:nvSpPr>
        <p:spPr>
          <a:xfrm>
            <a:off x="609600" y="1985089"/>
            <a:ext cx="49460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A tudomány és művészet kapcsolatát 4 művészeti gyűjtemény és 1 kiállítás képviselte. 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A bemutatott anyagok között szerepeltek 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Georgie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Kapala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textilei, 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Prof. Dóra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Reglődi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neuroanatómiai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gyűjteménye, Karina Horgas agyábrázolásai, 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valamint hallgatói agyagalkotások. </a:t>
            </a:r>
            <a:endParaRPr lang="en-GB" dirty="0">
              <a:solidFill>
                <a:schemeClr val="bg1">
                  <a:lumMod val="65000"/>
                </a:schemeClr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A “</a:t>
            </a:r>
            <a:r>
              <a:rPr lang="hu-HU" dirty="0" err="1">
                <a:solidFill>
                  <a:schemeClr val="bg1"/>
                </a:solidFill>
              </a:rPr>
              <a:t>Nerves</a:t>
            </a:r>
            <a:r>
              <a:rPr lang="hu-HU" dirty="0">
                <a:solidFill>
                  <a:schemeClr val="bg1"/>
                </a:solidFill>
              </a:rPr>
              <a:t>: </a:t>
            </a:r>
            <a:r>
              <a:rPr lang="hu-HU" dirty="0" err="1">
                <a:solidFill>
                  <a:schemeClr val="bg1"/>
                </a:solidFill>
              </a:rPr>
              <a:t>Reflections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on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the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dirty="0" err="1">
                <a:solidFill>
                  <a:schemeClr val="bg1"/>
                </a:solidFill>
              </a:rPr>
              <a:t>Birth</a:t>
            </a:r>
            <a:r>
              <a:rPr lang="hu-HU" dirty="0">
                <a:solidFill>
                  <a:schemeClr val="bg1"/>
                </a:solidFill>
              </a:rPr>
              <a:t> of Modern </a:t>
            </a:r>
            <a:r>
              <a:rPr lang="hu-HU" dirty="0" err="1">
                <a:solidFill>
                  <a:schemeClr val="bg1"/>
                </a:solidFill>
              </a:rPr>
              <a:t>Neurology</a:t>
            </a:r>
            <a:r>
              <a:rPr lang="hu-HU" dirty="0">
                <a:solidFill>
                  <a:schemeClr val="bg1"/>
                </a:solidFill>
              </a:rPr>
              <a:t>”  című kiállítás a Semmelweis Orvostörténeti Múzeummal közösen valósult meg és került megnyitásra a konferenciával egyidejűleg. A tárlat fél évig tekinthető meg.</a:t>
            </a:r>
          </a:p>
        </p:txBody>
      </p:sp>
      <p:pic>
        <p:nvPicPr>
          <p:cNvPr id="3" name="Picture 2" descr="A person in a grey suit speaking to a group of people&#10;&#10;AI-generated content may be incorrect.">
            <a:extLst>
              <a:ext uri="{FF2B5EF4-FFF2-40B4-BE49-F238E27FC236}">
                <a16:creationId xmlns:a16="http://schemas.microsoft.com/office/drawing/2014/main" id="{2EC3DD3A-14B1-F0E3-A10D-B44A531C7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4242"/>
          <a:stretch>
            <a:fillRect/>
          </a:stretch>
        </p:blipFill>
        <p:spPr>
          <a:xfrm rot="5400000">
            <a:off x="7088332" y="1754332"/>
            <a:ext cx="6858000" cy="3349336"/>
          </a:xfrm>
          <a:prstGeom prst="rect">
            <a:avLst/>
          </a:prstGeom>
        </p:spPr>
      </p:pic>
      <p:pic>
        <p:nvPicPr>
          <p:cNvPr id="7" name="Picture 6" descr="A person in a suit speaking to a group of people&#10;&#10;AI-generated content may be incorrect.">
            <a:extLst>
              <a:ext uri="{FF2B5EF4-FFF2-40B4-BE49-F238E27FC236}">
                <a16:creationId xmlns:a16="http://schemas.microsoft.com/office/drawing/2014/main" id="{E84588F5-2BA1-CBAF-A2CE-1E3BAA942D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5" b="32943"/>
          <a:stretch>
            <a:fillRect/>
          </a:stretch>
        </p:blipFill>
        <p:spPr>
          <a:xfrm rot="5400000">
            <a:off x="3966865" y="2129134"/>
            <a:ext cx="6858000" cy="259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1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9926C-C1F1-0DED-A137-FE1170925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rain&#10;&#10;AI-generated content may be incorrect.">
            <a:extLst>
              <a:ext uri="{FF2B5EF4-FFF2-40B4-BE49-F238E27FC236}">
                <a16:creationId xmlns:a16="http://schemas.microsoft.com/office/drawing/2014/main" id="{FC78B94F-5D91-E483-959A-A0A506043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 descr="A person in a black shirt&#10;&#10;AI-generated content may be incorrect.">
            <a:extLst>
              <a:ext uri="{FF2B5EF4-FFF2-40B4-BE49-F238E27FC236}">
                <a16:creationId xmlns:a16="http://schemas.microsoft.com/office/drawing/2014/main" id="{75BAEB21-DBB3-05DA-EFA0-9E934DB80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2599732" cy="10268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27FA64-7B9E-E5F8-4791-C5DE0C08C57C}"/>
              </a:ext>
            </a:extLst>
          </p:cNvPr>
          <p:cNvSpPr txBox="1"/>
          <p:nvPr/>
        </p:nvSpPr>
        <p:spPr>
          <a:xfrm>
            <a:off x="609600" y="1985089"/>
            <a:ext cx="44611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 programot 12 kulturális esemény színesítette: klasszikus és könnyűzenei koncertek (Liszt, Chopin, Schubert, Beatles, </a:t>
            </a:r>
            <a:r>
              <a:rPr lang="hu-HU" dirty="0" err="1">
                <a:solidFill>
                  <a:schemeClr val="bg1"/>
                </a:solidFill>
              </a:rPr>
              <a:t>Elton</a:t>
            </a:r>
            <a:r>
              <a:rPr lang="hu-HU" dirty="0">
                <a:solidFill>
                  <a:schemeClr val="bg1"/>
                </a:solidFill>
              </a:rPr>
              <a:t> John, Frank Sinatra),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valamint magyar népzenei és táncelőadások a záróünnepségen, Csaba Levente Németh, Réka Megyeri-Kiss és a Semmelweis </a:t>
            </a:r>
            <a:r>
              <a:rPr lang="hu-HU" dirty="0" err="1">
                <a:solidFill>
                  <a:schemeClr val="bg1"/>
                </a:solidFill>
              </a:rPr>
              <a:t>Folk</a:t>
            </a:r>
            <a:r>
              <a:rPr lang="hu-HU" dirty="0">
                <a:solidFill>
                  <a:schemeClr val="bg1"/>
                </a:solidFill>
              </a:rPr>
              <a:t> Team közreműködésével. 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Mindkét napon interaktív állomások (memória- és reakciójátékok, </a:t>
            </a:r>
            <a:r>
              <a:rPr lang="hu-HU" dirty="0" err="1">
                <a:solidFill>
                  <a:schemeClr val="bg1"/>
                </a:solidFill>
              </a:rPr>
              <a:t>neuro</a:t>
            </a:r>
            <a:r>
              <a:rPr lang="hu-HU" dirty="0">
                <a:solidFill>
                  <a:schemeClr val="bg1"/>
                </a:solidFill>
              </a:rPr>
              <a:t>-henna, </a:t>
            </a:r>
            <a:r>
              <a:rPr lang="hu-HU" dirty="0" err="1">
                <a:solidFill>
                  <a:schemeClr val="bg1"/>
                </a:solidFill>
              </a:rPr>
              <a:t>neuro</a:t>
            </a:r>
            <a:r>
              <a:rPr lang="hu-HU" dirty="0">
                <a:solidFill>
                  <a:schemeClr val="bg1"/>
                </a:solidFill>
              </a:rPr>
              <a:t>-agyag) biztosították a közösségi </a:t>
            </a:r>
            <a:r>
              <a:rPr lang="hu-HU" dirty="0" err="1">
                <a:solidFill>
                  <a:schemeClr val="bg1"/>
                </a:solidFill>
              </a:rPr>
              <a:t>bevonódást</a:t>
            </a:r>
            <a:r>
              <a:rPr lang="hu-HU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Picture 5" descr="A group of people playing instruments&#10;&#10;AI-generated content may be incorrect.">
            <a:extLst>
              <a:ext uri="{FF2B5EF4-FFF2-40B4-BE49-F238E27FC236}">
                <a16:creationId xmlns:a16="http://schemas.microsoft.com/office/drawing/2014/main" id="{D0441087-3F61-694D-E3CC-D4D2D8C82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8" b="11515"/>
          <a:stretch>
            <a:fillRect/>
          </a:stretch>
        </p:blipFill>
        <p:spPr>
          <a:xfrm>
            <a:off x="5614557" y="3934691"/>
            <a:ext cx="6577443" cy="2923309"/>
          </a:xfrm>
          <a:prstGeom prst="rect">
            <a:avLst/>
          </a:prstGeom>
        </p:spPr>
      </p:pic>
      <p:pic>
        <p:nvPicPr>
          <p:cNvPr id="9" name="Picture 8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177F0300-7181-0A21-62F8-DD8802D081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" t="3939" r="43839" b="1"/>
          <a:stretch>
            <a:fillRect/>
          </a:stretch>
        </p:blipFill>
        <p:spPr>
          <a:xfrm rot="16200000">
            <a:off x="8111839" y="-311726"/>
            <a:ext cx="3768436" cy="4391888"/>
          </a:xfrm>
          <a:prstGeom prst="rect">
            <a:avLst/>
          </a:prstGeom>
        </p:spPr>
      </p:pic>
      <p:pic>
        <p:nvPicPr>
          <p:cNvPr id="12" name="Picture 11" descr="A person playing a violin&#10;&#10;AI-generated content may be incorrect.">
            <a:extLst>
              <a:ext uri="{FF2B5EF4-FFF2-40B4-BE49-F238E27FC236}">
                <a16:creationId xmlns:a16="http://schemas.microsoft.com/office/drawing/2014/main" id="{6BDBF411-B18E-17BA-533E-5E273111A5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3" t="28561" r="10317" b="27576"/>
          <a:stretch>
            <a:fillRect/>
          </a:stretch>
        </p:blipFill>
        <p:spPr>
          <a:xfrm rot="5400000">
            <a:off x="4733060" y="881497"/>
            <a:ext cx="3768435" cy="200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FE95B-7FFD-F275-9106-AD213F228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rain&#10;&#10;AI-generated content may be incorrect.">
            <a:extLst>
              <a:ext uri="{FF2B5EF4-FFF2-40B4-BE49-F238E27FC236}">
                <a16:creationId xmlns:a16="http://schemas.microsoft.com/office/drawing/2014/main" id="{DE9345DE-4EBE-5182-191D-F37D31621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7" descr="A person in a black shirt&#10;&#10;AI-generated content may be incorrect.">
            <a:extLst>
              <a:ext uri="{FF2B5EF4-FFF2-40B4-BE49-F238E27FC236}">
                <a16:creationId xmlns:a16="http://schemas.microsoft.com/office/drawing/2014/main" id="{6909678B-6B59-ED69-FFDC-6B6C7B7F1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09600"/>
            <a:ext cx="2599732" cy="10268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20B315-B18D-1CFA-E19F-DA15E264ACC6}"/>
              </a:ext>
            </a:extLst>
          </p:cNvPr>
          <p:cNvSpPr txBox="1"/>
          <p:nvPr/>
        </p:nvSpPr>
        <p:spPr>
          <a:xfrm>
            <a:off x="609600" y="1985089"/>
            <a:ext cx="482830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A konferencia elérte célját:</a:t>
            </a:r>
          </a:p>
          <a:p>
            <a:r>
              <a:rPr lang="hu-HU" dirty="0">
                <a:solidFill>
                  <a:schemeClr val="bg1"/>
                </a:solidFill>
              </a:rPr>
              <a:t>A találkozó erősítette a hazai és nemzetközi idegtudományi kapcsolatokat a  292 résztvevő számára, elősegítette az interdiszciplináris párbeszédet, és inspiráló szakmai környezetet teremtett a jövő idegtudósai számára. Az egyetem jóváhagyása és akkreditációja után és a szabályok betartása mellett a diák részvétel monitorozása lehetővé tette hogy számos diáknak tudtuk igazolni az oktatási kreditet. 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Fő támogató a Semmelweis Egyetem volt, további támogatók a Magyar Idegtudományi Társaság, a Nemzeti Kutatási, Fejlesztési és Innovációs Hivatal és a 4iG Informatikai Kft voltak.</a:t>
            </a:r>
          </a:p>
          <a:p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12" name="Picture 11" descr="A person and person looking at something&#10;&#10;AI-generated content may be incorrect.">
            <a:extLst>
              <a:ext uri="{FF2B5EF4-FFF2-40B4-BE49-F238E27FC236}">
                <a16:creationId xmlns:a16="http://schemas.microsoft.com/office/drawing/2014/main" id="{D25E7E1F-9CFC-6EB8-BFD6-32E11B868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r="5927" b="4668"/>
          <a:stretch>
            <a:fillRect/>
          </a:stretch>
        </p:blipFill>
        <p:spPr>
          <a:xfrm rot="5400000">
            <a:off x="8211051" y="937413"/>
            <a:ext cx="4918363" cy="3043536"/>
          </a:xfrm>
          <a:prstGeom prst="rect">
            <a:avLst/>
          </a:prstGeom>
        </p:spPr>
      </p:pic>
      <p:pic>
        <p:nvPicPr>
          <p:cNvPr id="15" name="Picture 14" descr="A group of people in a room with stained glass windows&#10;&#10;AI-generated content may be incorrect.">
            <a:extLst>
              <a:ext uri="{FF2B5EF4-FFF2-40B4-BE49-F238E27FC236}">
                <a16:creationId xmlns:a16="http://schemas.microsoft.com/office/drawing/2014/main" id="{D8D4D073-5F87-266D-D949-B2E0D5FB2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667" b="13939"/>
          <a:stretch>
            <a:fillRect/>
          </a:stretch>
        </p:blipFill>
        <p:spPr>
          <a:xfrm>
            <a:off x="5777345" y="5169937"/>
            <a:ext cx="6419120" cy="1685829"/>
          </a:xfrm>
          <a:prstGeom prst="rect">
            <a:avLst/>
          </a:prstGeom>
        </p:spPr>
      </p:pic>
      <p:pic>
        <p:nvPicPr>
          <p:cNvPr id="17" name="Picture 16" descr="A person standing in front of a crowd&#10;&#10;AI-generated content may be incorrect.">
            <a:extLst>
              <a:ext uri="{FF2B5EF4-FFF2-40B4-BE49-F238E27FC236}">
                <a16:creationId xmlns:a16="http://schemas.microsoft.com/office/drawing/2014/main" id="{22E9D871-3035-EDFD-8D8C-932806FFEB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7" t="4882" r="7196" b="25010"/>
          <a:stretch>
            <a:fillRect/>
          </a:stretch>
        </p:blipFill>
        <p:spPr>
          <a:xfrm rot="5400000">
            <a:off x="4920825" y="856518"/>
            <a:ext cx="4918363" cy="32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0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559</Words>
  <Application>Microsoft Office PowerPoint</Application>
  <PresentationFormat>Widescreen</PresentationFormat>
  <Paragraphs>44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Nyíri Gábor</dc:creator>
  <cp:lastModifiedBy>Nyíri Gábor</cp:lastModifiedBy>
  <cp:revision>2</cp:revision>
  <dcterms:created xsi:type="dcterms:W3CDTF">2025-10-04T20:05:59Z</dcterms:created>
  <dcterms:modified xsi:type="dcterms:W3CDTF">2025-10-04T21:11:31Z</dcterms:modified>
</cp:coreProperties>
</file>